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Caveat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Caveat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Cave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99781e5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199781e5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c1bac61b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0c1bac61b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234c2c164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234c2c164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0c1bac61b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0c1bac61b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234c2c164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234c2c164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77bce7c9d7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77bce7c9d7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77bce7c9d7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77bce7c9d7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77bce7c9d7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77bce7c9d7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2363d51b8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2363d51b8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77bce7c9d7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77bce7c9d7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363d51b8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2363d51b8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0c1bac61b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0c1bac61b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77bce7c9d7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77bce7c9d7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199781e59a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199781e59a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12"/>
          <p:cNvSpPr/>
          <p:nvPr/>
        </p:nvSpPr>
        <p:spPr>
          <a:xfrm>
            <a:off x="0" y="4445875"/>
            <a:ext cx="9144000" cy="697500"/>
          </a:xfrm>
          <a:prstGeom prst="rect">
            <a:avLst/>
          </a:prstGeom>
          <a:solidFill>
            <a:srgbClr val="9E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Empowered to Learn!</a:t>
            </a:r>
            <a:endParaRPr i="0" sz="3200" u="none" cap="none" strike="noStrike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51" name="Google Shape;5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40425" y="4503875"/>
            <a:ext cx="791877" cy="51847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2"/>
          <p:cNvSpPr txBox="1"/>
          <p:nvPr>
            <p:ph type="title"/>
          </p:nvPr>
        </p:nvSpPr>
        <p:spPr>
          <a:xfrm>
            <a:off x="311700" y="322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>
            <a:lvl1pPr indent="-16002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/>
            </a:lvl1pPr>
            <a:lvl2pPr indent="-16002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/>
            </a:lvl2pPr>
            <a:lvl3pPr indent="-16002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/>
            </a:lvl3pPr>
            <a:lvl4pPr indent="-16002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/>
            </a:lvl4pPr>
            <a:lvl5pPr indent="-16002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/>
            </a:lvl5pPr>
            <a:lvl6pPr indent="-16002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/>
            </a:lvl6pPr>
            <a:lvl7pPr indent="-16002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/>
            </a:lvl7pPr>
            <a:lvl8pPr indent="-16002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/>
            </a:lvl8pPr>
            <a:lvl9pPr indent="-16002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>
            <a:off x="311700" y="1029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" name="Google Shape;15;p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" name="Google Shape;23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24.jpg"/><Relationship Id="rId5" Type="http://schemas.openxmlformats.org/officeDocument/2006/relationships/image" Target="../media/image20.jpg"/><Relationship Id="rId6" Type="http://schemas.openxmlformats.org/officeDocument/2006/relationships/image" Target="../media/image2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10.jpg"/><Relationship Id="rId6" Type="http://schemas.openxmlformats.org/officeDocument/2006/relationships/image" Target="../media/image9.png"/><Relationship Id="rId7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25.jpg"/><Relationship Id="rId5" Type="http://schemas.openxmlformats.org/officeDocument/2006/relationships/image" Target="../media/image21.jpg"/><Relationship Id="rId6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20000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311697" y="274626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>
                <a:solidFill>
                  <a:schemeClr val="lt1"/>
                </a:solidFill>
              </a:rPr>
              <a:t>Elger Bay Elementary Board Presentation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2727"/>
              <a:buNone/>
            </a:pPr>
            <a:r>
              <a:rPr i="1" lang="en-US" sz="2933">
                <a:solidFill>
                  <a:schemeClr val="lt1"/>
                </a:solidFill>
              </a:rPr>
              <a:t>April 18, 2023</a:t>
            </a:r>
            <a:endParaRPr i="1" sz="2933">
              <a:solidFill>
                <a:schemeClr val="lt1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7850" y="3784550"/>
            <a:ext cx="1548301" cy="101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4">
            <a:alphaModFix/>
          </a:blip>
          <a:srcRect b="0" l="4619" r="4619" t="0"/>
          <a:stretch/>
        </p:blipFill>
        <p:spPr>
          <a:xfrm>
            <a:off x="6392737" y="163400"/>
            <a:ext cx="2564588" cy="2099949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5">
            <a:alphaModFix/>
          </a:blip>
          <a:srcRect b="970" l="0" r="0" t="980"/>
          <a:stretch/>
        </p:blipFill>
        <p:spPr>
          <a:xfrm>
            <a:off x="3096813" y="163400"/>
            <a:ext cx="3218202" cy="209995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6">
            <a:alphaModFix/>
          </a:blip>
          <a:srcRect b="0" l="1867" r="1876" t="0"/>
          <a:stretch/>
        </p:blipFill>
        <p:spPr>
          <a:xfrm>
            <a:off x="146243" y="163390"/>
            <a:ext cx="2872873" cy="2099955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61550" y="172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Our AAP Strategies </a:t>
            </a:r>
            <a:endParaRPr b="1"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684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980000"/>
                </a:solidFill>
              </a:rPr>
              <a:t>Multi-Tiered Systems of Supports (MTSS) - Academic and Behavior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</a:rPr>
              <a:t>Staff will: 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>
                <a:solidFill>
                  <a:schemeClr val="dk1"/>
                </a:solidFill>
              </a:rPr>
              <a:t>Teach and reinforce clear learning </a:t>
            </a:r>
            <a:r>
              <a:rPr lang="en-US" sz="1400">
                <a:solidFill>
                  <a:schemeClr val="dk1"/>
                </a:solidFill>
              </a:rPr>
              <a:t>targets</a:t>
            </a:r>
            <a:r>
              <a:rPr lang="en-US" sz="1400">
                <a:solidFill>
                  <a:schemeClr val="dk1"/>
                </a:solidFill>
              </a:rPr>
              <a:t> and success </a:t>
            </a:r>
            <a:r>
              <a:rPr lang="en-US" sz="1400">
                <a:solidFill>
                  <a:schemeClr val="dk1"/>
                </a:solidFill>
              </a:rPr>
              <a:t>criteria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>
                <a:solidFill>
                  <a:schemeClr val="dk1"/>
                </a:solidFill>
              </a:rPr>
              <a:t>Us formative assessment and data to </a:t>
            </a:r>
            <a:r>
              <a:rPr lang="en-US" sz="1400">
                <a:solidFill>
                  <a:schemeClr val="dk1"/>
                </a:solidFill>
              </a:rPr>
              <a:t>identify</a:t>
            </a:r>
            <a:r>
              <a:rPr lang="en-US" sz="1400">
                <a:solidFill>
                  <a:schemeClr val="dk1"/>
                </a:solidFill>
              </a:rPr>
              <a:t> needed </a:t>
            </a:r>
            <a:r>
              <a:rPr lang="en-US" sz="1400">
                <a:solidFill>
                  <a:schemeClr val="dk1"/>
                </a:solidFill>
              </a:rPr>
              <a:t>supports</a:t>
            </a:r>
            <a:r>
              <a:rPr lang="en-US" sz="1400">
                <a:solidFill>
                  <a:schemeClr val="dk1"/>
                </a:solidFill>
              </a:rPr>
              <a:t> for academic intervention 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>
                <a:solidFill>
                  <a:schemeClr val="dk1"/>
                </a:solidFill>
              </a:rPr>
              <a:t>Deliver targeted academic intervention based on student data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>
                <a:solidFill>
                  <a:schemeClr val="dk1"/>
                </a:solidFill>
              </a:rPr>
              <a:t>Construct PBIS (Positive Behavior Intervention and Supports) schoolwide framework and teach and reinforce </a:t>
            </a:r>
            <a:r>
              <a:rPr lang="en-US" sz="1400">
                <a:solidFill>
                  <a:schemeClr val="dk1"/>
                </a:solidFill>
              </a:rPr>
              <a:t>expected</a:t>
            </a:r>
            <a:r>
              <a:rPr lang="en-US" sz="1400">
                <a:solidFill>
                  <a:schemeClr val="dk1"/>
                </a:solidFill>
              </a:rPr>
              <a:t> behaviors with fidelity and consistency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>
                <a:solidFill>
                  <a:schemeClr val="dk1"/>
                </a:solidFill>
              </a:rPr>
              <a:t>Teach, model and allow opportunities to practice self-regulation strategies </a:t>
            </a:r>
            <a:endParaRPr sz="14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</a:rPr>
              <a:t>Staff have: 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>
                <a:solidFill>
                  <a:schemeClr val="dk1"/>
                </a:solidFill>
              </a:rPr>
              <a:t>Taught with clear learning targets and success criteria 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>
                <a:solidFill>
                  <a:schemeClr val="dk1"/>
                </a:solidFill>
              </a:rPr>
              <a:t>Used formative assessment to identify students needs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>
                <a:solidFill>
                  <a:schemeClr val="dk1"/>
                </a:solidFill>
              </a:rPr>
              <a:t>Created the BRAVE system for schoolwide expectations 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>
                <a:solidFill>
                  <a:schemeClr val="dk1"/>
                </a:solidFill>
              </a:rPr>
              <a:t>Taught students how to self-regulate and given the opportunity to practice 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205500" y="67100"/>
            <a:ext cx="873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2720"/>
              <a:t>Positive Behavior Intervention and Supports (PBIS)</a:t>
            </a:r>
            <a:endParaRPr b="1" sz="2720"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025" y="766153"/>
            <a:ext cx="2739634" cy="3343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3333" y="764775"/>
            <a:ext cx="2739641" cy="33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8082" y="1071338"/>
            <a:ext cx="2327837" cy="2733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300" y="152400"/>
            <a:ext cx="3941400" cy="39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500" y="152400"/>
            <a:ext cx="3848100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2920"/>
              <a:t>Recess Crew</a:t>
            </a:r>
            <a:endParaRPr b="1" sz="2920"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600" y="965612"/>
            <a:ext cx="3212276" cy="321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0925" y="965600"/>
            <a:ext cx="3212276" cy="321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9175" y="438600"/>
            <a:ext cx="3628074" cy="362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3675" y="1799475"/>
            <a:ext cx="2267201" cy="226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9800" y="66450"/>
            <a:ext cx="1454956" cy="15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325" y="138475"/>
            <a:ext cx="2118050" cy="211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2563" y="2442175"/>
            <a:ext cx="1927575" cy="192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1700" y="1029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Questions?</a:t>
            </a:r>
            <a:endParaRPr sz="4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/>
          <p:nvPr/>
        </p:nvSpPr>
        <p:spPr>
          <a:xfrm>
            <a:off x="50" y="-8225"/>
            <a:ext cx="91440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8"/>
          <p:cNvSpPr txBox="1"/>
          <p:nvPr/>
        </p:nvSpPr>
        <p:spPr>
          <a:xfrm>
            <a:off x="717150" y="2037125"/>
            <a:ext cx="3064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Elger Bay</a:t>
            </a:r>
            <a:r>
              <a:rPr lang="en-US" sz="2100"/>
              <a:t> Elementary </a:t>
            </a:r>
            <a:r>
              <a:rPr b="1" lang="en-US" sz="2100"/>
              <a:t>Shining Star </a:t>
            </a:r>
            <a:endParaRPr b="1" sz="2100"/>
          </a:p>
        </p:txBody>
      </p:sp>
      <p:sp>
        <p:nvSpPr>
          <p:cNvPr id="165" name="Google Shape;165;p28"/>
          <p:cNvSpPr txBox="1"/>
          <p:nvPr/>
        </p:nvSpPr>
        <p:spPr>
          <a:xfrm>
            <a:off x="785761" y="3118672"/>
            <a:ext cx="2927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Elijah Caceres</a:t>
            </a:r>
            <a:endParaRPr sz="4200"/>
          </a:p>
        </p:txBody>
      </p:sp>
      <p:pic>
        <p:nvPicPr>
          <p:cNvPr id="166" name="Google Shape;1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3850" y="383375"/>
            <a:ext cx="3311050" cy="41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0685" y="225522"/>
            <a:ext cx="1397525" cy="181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475" y="284025"/>
            <a:ext cx="1548301" cy="101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4">
            <a:alphaModFix/>
          </a:blip>
          <a:srcRect b="18658" l="20571" r="0" t="33972"/>
          <a:stretch/>
        </p:blipFill>
        <p:spPr>
          <a:xfrm>
            <a:off x="2356500" y="0"/>
            <a:ext cx="2264677" cy="1422828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5">
            <a:alphaModFix/>
          </a:blip>
          <a:srcRect b="0" l="-1010" r="0" t="0"/>
          <a:stretch/>
        </p:blipFill>
        <p:spPr>
          <a:xfrm>
            <a:off x="-41150" y="0"/>
            <a:ext cx="2397650" cy="150215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6">
            <a:alphaModFix/>
          </a:blip>
          <a:srcRect b="7147" l="16757" r="16024" t="7962"/>
          <a:stretch/>
        </p:blipFill>
        <p:spPr>
          <a:xfrm>
            <a:off x="-275" y="1462750"/>
            <a:ext cx="4523100" cy="3720679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" name="Google Shape;71;p14"/>
          <p:cNvSpPr txBox="1"/>
          <p:nvPr/>
        </p:nvSpPr>
        <p:spPr>
          <a:xfrm>
            <a:off x="4523089" y="0"/>
            <a:ext cx="4620900" cy="5143500"/>
          </a:xfrm>
          <a:prstGeom prst="rect">
            <a:avLst/>
          </a:prstGeom>
          <a:solidFill>
            <a:srgbClr val="8E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39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139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139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139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139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139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139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</a:rPr>
              <a:t>OUR PROMISE</a:t>
            </a:r>
            <a:endParaRPr b="1">
              <a:solidFill>
                <a:srgbClr val="595959"/>
              </a:solidFill>
            </a:endParaRPr>
          </a:p>
          <a:p>
            <a:pPr indent="0" lvl="0" marL="139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139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Every student in the Stanwood-Camano School District is </a:t>
            </a:r>
            <a:r>
              <a:rPr b="1" lang="en-US" sz="2400">
                <a:solidFill>
                  <a:srgbClr val="FFFFFF"/>
                </a:solidFill>
              </a:rPr>
              <a:t>empowered to learn </a:t>
            </a:r>
            <a:r>
              <a:rPr lang="en-US" sz="2400">
                <a:solidFill>
                  <a:srgbClr val="FFFFFF"/>
                </a:solidFill>
              </a:rPr>
              <a:t>in an inclusive setting and is </a:t>
            </a:r>
            <a:r>
              <a:rPr b="1" lang="en-US" sz="2400">
                <a:solidFill>
                  <a:srgbClr val="FFFFFF"/>
                </a:solidFill>
              </a:rPr>
              <a:t>prepared for the future </a:t>
            </a:r>
            <a:r>
              <a:rPr lang="en-US" sz="2400">
                <a:solidFill>
                  <a:srgbClr val="FFFFFF"/>
                </a:solidFill>
              </a:rPr>
              <a:t>of their choice</a:t>
            </a:r>
            <a:r>
              <a:rPr lang="en-US" sz="1200">
                <a:solidFill>
                  <a:srgbClr val="FFFFFF"/>
                </a:solidFill>
              </a:rPr>
              <a:t>. </a:t>
            </a:r>
            <a:endParaRPr>
              <a:solidFill>
                <a:srgbClr val="595959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3804" y="284025"/>
            <a:ext cx="1548301" cy="101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169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Our AAP Goals (Students will…)</a:t>
            </a:r>
            <a:endParaRPr b="1"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817800"/>
            <a:ext cx="8579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Mathematics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600">
                <a:solidFill>
                  <a:schemeClr val="dk1"/>
                </a:solidFill>
              </a:rPr>
              <a:t>Learn and engage in small group instruction on a consistent basis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Self-reflect on their understanding of standards and use strategies to advocate when needing additional support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English/Language Arts (ELA)</a:t>
            </a:r>
            <a:endParaRPr b="1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Write daily for a range of tasks, purposes, and audiences within each genre (narrative, informational, and opinion)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Expect and accept productive struggle through the writing process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169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Our AAP Goals (Students will…)</a:t>
            </a:r>
            <a:endParaRPr b="1"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817800"/>
            <a:ext cx="8579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Multi-Tiered Systems of Support (MTSS) Academic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600">
                <a:solidFill>
                  <a:schemeClr val="dk1"/>
                </a:solidFill>
              </a:rPr>
              <a:t>Articulate the learning targets and success criteria and their progress toward mastery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Consistently demonstrate ownership of learning on formative assessments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Multi-Tiered Systems of Support (MTSS) Behavior 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600">
                <a:solidFill>
                  <a:schemeClr val="dk1"/>
                </a:solidFill>
              </a:rPr>
              <a:t>Articulate and demonstrate the expected schoolwide behaviors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Know and explain where to access resources when support is needed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With support, practice strategies for self-regulation as needed 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173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Progress Toward our Goals (Students have…)</a:t>
            </a:r>
            <a:endParaRPr b="1"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863550"/>
            <a:ext cx="3926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Mathematics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>
                <a:solidFill>
                  <a:schemeClr val="dk1"/>
                </a:solidFill>
              </a:rPr>
              <a:t>Participated in small group individualized instruction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>
                <a:solidFill>
                  <a:schemeClr val="dk1"/>
                </a:solidFill>
              </a:rPr>
              <a:t>reflected on their progress while completing exit tickets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4200" y="1109725"/>
            <a:ext cx="3417326" cy="25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7450" y="2691950"/>
            <a:ext cx="1587975" cy="15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322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Progress Toward our Goals (Students have…)</a:t>
            </a:r>
            <a:endParaRPr b="1"/>
          </a:p>
        </p:txBody>
      </p:sp>
      <p:sp>
        <p:nvSpPr>
          <p:cNvPr id="98" name="Google Shape;98;p18"/>
          <p:cNvSpPr txBox="1"/>
          <p:nvPr/>
        </p:nvSpPr>
        <p:spPr>
          <a:xfrm>
            <a:off x="405375" y="1422800"/>
            <a:ext cx="3484800" cy="12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English/Language Arts (ELA)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Write daily for a range of tasks and purposes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322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Progress Toward our Goals (Students have…)</a:t>
            </a:r>
            <a:endParaRPr b="1"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894725"/>
            <a:ext cx="448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Multi-Tiered Systems of Support (MTSS) - Academic and Behavior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>
                <a:solidFill>
                  <a:schemeClr val="dk1"/>
                </a:solidFill>
              </a:rPr>
              <a:t>Use exit tickets to show their level of understanding towards targets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>
                <a:solidFill>
                  <a:schemeClr val="dk1"/>
                </a:solidFill>
              </a:rPr>
              <a:t>Demonstrate school wide behavior expectations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7000" y="1200838"/>
            <a:ext cx="3655774" cy="27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322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Our AAP Strategies and Progress Toward</a:t>
            </a:r>
            <a:endParaRPr b="1"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9139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80000"/>
                </a:solidFill>
              </a:rPr>
              <a:t>Math </a:t>
            </a:r>
            <a:endParaRPr b="1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</a:rPr>
              <a:t>Staff will:</a:t>
            </a:r>
            <a:endParaRPr b="1" sz="16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>
                <a:solidFill>
                  <a:schemeClr val="dk1"/>
                </a:solidFill>
              </a:rPr>
              <a:t>Teach and develop strategies that students will employ to advocate when needing additional support 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>
                <a:solidFill>
                  <a:schemeClr val="dk1"/>
                </a:solidFill>
              </a:rPr>
              <a:t>Utilize developed exit tickets and gather data to inform small group instruction and allow students to practice self-reflection 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>
                <a:solidFill>
                  <a:schemeClr val="dk1"/>
                </a:solidFill>
              </a:rPr>
              <a:t>Model and practice desired behaviors and tasks for independent or group work while the teacher is working in small groups</a:t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</a:rPr>
              <a:t>Staff have: </a:t>
            </a:r>
            <a:endParaRPr b="1" sz="16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>
                <a:solidFill>
                  <a:schemeClr val="dk1"/>
                </a:solidFill>
              </a:rPr>
              <a:t>Embraced small group instruction for math based on diagnostic assessment data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>
                <a:solidFill>
                  <a:schemeClr val="dk1"/>
                </a:solidFill>
              </a:rPr>
              <a:t>Participated in professional development related to small group instruction and implemented practices in their classroom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322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Our AAP Strategies and Progress Toward </a:t>
            </a:r>
            <a:endParaRPr b="1"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9139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80000"/>
                </a:solidFill>
              </a:rPr>
              <a:t>ELA (English Language Arts)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Staff will: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>
                <a:solidFill>
                  <a:schemeClr val="dk1"/>
                </a:solidFill>
              </a:rPr>
              <a:t>Use and apply understanding of the ELA Common Core State Standards when planning and teaching lessons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>
                <a:solidFill>
                  <a:schemeClr val="dk1"/>
                </a:solidFill>
              </a:rPr>
              <a:t>Develop school wide writing tasks to identify student need and provide opportunities to practice the writing process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Staff </a:t>
            </a:r>
            <a:r>
              <a:rPr b="1" lang="en-US">
                <a:solidFill>
                  <a:schemeClr val="dk1"/>
                </a:solidFill>
              </a:rPr>
              <a:t>have: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>
                <a:solidFill>
                  <a:schemeClr val="dk1"/>
                </a:solidFill>
              </a:rPr>
              <a:t>Created daily opportunities for students to engage in writing and the writing process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